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8" r:id="rId5"/>
    <p:sldId id="274" r:id="rId6"/>
    <p:sldId id="297" r:id="rId7"/>
    <p:sldId id="306" r:id="rId8"/>
    <p:sldId id="300" r:id="rId9"/>
    <p:sldId id="301" r:id="rId10"/>
    <p:sldId id="303" r:id="rId11"/>
    <p:sldId id="304" r:id="rId12"/>
    <p:sldId id="302" r:id="rId13"/>
    <p:sldId id="30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228" y="2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F25F3-46F1-494D-B35E-201A8EEF2E66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A7CD4-ADED-47B4-B4F8-40781F1E6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4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  <a:p>
            <a:endParaRPr lang="en-US" dirty="0"/>
          </a:p>
          <a:p>
            <a:r>
              <a:rPr lang="en-US" dirty="0"/>
              <a:t>Introduce</a:t>
            </a:r>
            <a:r>
              <a:rPr lang="en-US" baseline="0" dirty="0"/>
              <a:t> self and panelists</a:t>
            </a:r>
          </a:p>
          <a:p>
            <a:endParaRPr lang="en-US" baseline="0" dirty="0"/>
          </a:p>
          <a:p>
            <a:r>
              <a:rPr lang="en-US" baseline="0" dirty="0"/>
              <a:t>Webinar guidance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C57EAA-6675-42A2-8951-72B84189CA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639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</a:t>
            </a:r>
            <a:r>
              <a:rPr lang="en-US" baseline="0" dirty="0"/>
              <a:t> the last presentation we circulated what we called the Action Matrix. Feedback on what actions could be done; gauge opposition and support. Additional input through conversations with districts, and planners.</a:t>
            </a:r>
          </a:p>
          <a:p>
            <a:endParaRPr lang="en-US" baseline="0" dirty="0"/>
          </a:p>
          <a:p>
            <a:r>
              <a:rPr lang="en-US" baseline="0" dirty="0"/>
              <a:t>Currently working refining and filling out the other categories of the matrix and develop on implementation strategy.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C57EAA-6675-42A2-8951-72B84189CA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327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610A6-4D92-A88E-43F4-9F55542AF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C4478D-D384-CD53-3749-94DD90D89E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1040E0-22B5-E19D-0C27-4C4E2D67E2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</a:t>
            </a:r>
            <a:r>
              <a:rPr lang="en-US" baseline="0" dirty="0"/>
              <a:t> the last presentation we circulated what we called the Action Matrix. Feedback on what actions could be done; gauge opposition and support. Additional input through conversations with districts, and planners.</a:t>
            </a:r>
          </a:p>
          <a:p>
            <a:endParaRPr lang="en-US" baseline="0" dirty="0"/>
          </a:p>
          <a:p>
            <a:r>
              <a:rPr lang="en-US" baseline="0" dirty="0"/>
              <a:t>Currently working refining and filling out the other categories of the matrix and develop on implementation strategy.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5959F-F560-89DD-2EC8-814DFC259B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C57EAA-6675-42A2-8951-72B84189CA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94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</a:t>
            </a:r>
            <a:r>
              <a:rPr lang="en-US" baseline="0" dirty="0"/>
              <a:t> the last presentation we circulated what we called the Action Matrix. Feedback on what actions could be done; gauge opposition and support. Additional input through conversations with districts, and planners.</a:t>
            </a:r>
          </a:p>
          <a:p>
            <a:endParaRPr lang="en-US" baseline="0" dirty="0"/>
          </a:p>
          <a:p>
            <a:r>
              <a:rPr lang="en-US" baseline="0" dirty="0"/>
              <a:t>Currently working refining and filling out the other categories of the matrix and develop on implementation strategy.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C57EAA-6675-42A2-8951-72B84189CA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323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</a:t>
            </a:r>
            <a:r>
              <a:rPr lang="en-US" baseline="0" dirty="0"/>
              <a:t> the last presentation we circulated what we called the Action Matrix. Feedback on what actions could be done; gauge opposition and support. Additional input through conversations with districts, and planners.</a:t>
            </a:r>
          </a:p>
          <a:p>
            <a:endParaRPr lang="en-US" baseline="0" dirty="0"/>
          </a:p>
          <a:p>
            <a:r>
              <a:rPr lang="en-US" baseline="0" dirty="0"/>
              <a:t>Currently working refining and filling out the other categories of the matrix and develop on implementation strategy.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C57EAA-6675-42A2-8951-72B84189CA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215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</a:t>
            </a:r>
            <a:r>
              <a:rPr lang="en-US" baseline="0" dirty="0"/>
              <a:t> the last presentation we circulated what we called the Action Matrix. Feedback on what actions could be done; gauge opposition and support. Additional input through conversations with districts, and planners.</a:t>
            </a:r>
          </a:p>
          <a:p>
            <a:endParaRPr lang="en-US" baseline="0" dirty="0"/>
          </a:p>
          <a:p>
            <a:r>
              <a:rPr lang="en-US" baseline="0" dirty="0"/>
              <a:t>Currently working refining and filling out the other categories of the matrix and develop on implementation strategy.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C57EAA-6675-42A2-8951-72B84189CA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901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4EBCC-EB29-D492-B912-78426CA2D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27B62E-7C2D-FAEF-5651-1CEA7315D1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DBFD5F-7BDB-AE52-784B-BB7F6334B3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</a:t>
            </a:r>
            <a:r>
              <a:rPr lang="en-US" baseline="0" dirty="0"/>
              <a:t> the last presentation we circulated what we called the Action Matrix. Feedback on what actions could be done; gauge opposition and support. Additional input through conversations with districts, and planners.</a:t>
            </a:r>
          </a:p>
          <a:p>
            <a:endParaRPr lang="en-US" baseline="0" dirty="0"/>
          </a:p>
          <a:p>
            <a:r>
              <a:rPr lang="en-US" baseline="0" dirty="0"/>
              <a:t>Currently working refining and filling out the other categories of the matrix and develop on implementation strategy.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D3080-EFD5-F79D-30F5-B468151A3E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C57EAA-6675-42A2-8951-72B84189CA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425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</a:t>
            </a:r>
            <a:r>
              <a:rPr lang="en-US" baseline="0" dirty="0"/>
              <a:t> the last presentation we circulated what we called the Action Matrix. Feedback on what actions could be done; gauge opposition and support. Additional input through conversations with districts, and planners.</a:t>
            </a:r>
          </a:p>
          <a:p>
            <a:endParaRPr lang="en-US" baseline="0" dirty="0"/>
          </a:p>
          <a:p>
            <a:r>
              <a:rPr lang="en-US" baseline="0" dirty="0"/>
              <a:t>Currently working refining and filling out the other categories of the matrix and develop on implementation strategy.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C57EAA-6675-42A2-8951-72B84189CA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86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B4882-3424-F041-3C30-01577A4A6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38129B-E1E9-5255-6C6A-F662F43C17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F291BC-E371-5F6F-A575-C8B5165038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</a:t>
            </a:r>
            <a:r>
              <a:rPr lang="en-US" baseline="0" dirty="0"/>
              <a:t> the last presentation we circulated what we called the Action Matrix. Feedback on what actions could be done; gauge opposition and support. Additional input through conversations with districts, and planners.</a:t>
            </a:r>
          </a:p>
          <a:p>
            <a:endParaRPr lang="en-US" baseline="0" dirty="0"/>
          </a:p>
          <a:p>
            <a:r>
              <a:rPr lang="en-US" baseline="0" dirty="0"/>
              <a:t>Currently working refining and filling out the other categories of the matrix and develop on implementation strategy.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F81B4-F080-8753-3078-9D6CFC5E61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C57EAA-6675-42A2-8951-72B84189CA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005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DBC9-08DF-4E81-A50E-6E5A22CEF23F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55738-2C4E-41EE-91F4-7FA5EEED4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6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DBC9-08DF-4E81-A50E-6E5A22CEF23F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55738-2C4E-41EE-91F4-7FA5EEED4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0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DBC9-08DF-4E81-A50E-6E5A22CEF23F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55738-2C4E-41EE-91F4-7FA5EEED4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DBC9-08DF-4E81-A50E-6E5A22CEF23F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55738-2C4E-41EE-91F4-7FA5EEED4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21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DBC9-08DF-4E81-A50E-6E5A22CEF23F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55738-2C4E-41EE-91F4-7FA5EEED4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46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DBC9-08DF-4E81-A50E-6E5A22CEF23F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55738-2C4E-41EE-91F4-7FA5EEED4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8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DBC9-08DF-4E81-A50E-6E5A22CEF23F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55738-2C4E-41EE-91F4-7FA5EEED4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90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DBC9-08DF-4E81-A50E-6E5A22CEF23F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55738-2C4E-41EE-91F4-7FA5EEED4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3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DBC9-08DF-4E81-A50E-6E5A22CEF23F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55738-2C4E-41EE-91F4-7FA5EEED4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06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DBC9-08DF-4E81-A50E-6E5A22CEF23F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55738-2C4E-41EE-91F4-7FA5EEED4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1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DBC9-08DF-4E81-A50E-6E5A22CEF23F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55738-2C4E-41EE-91F4-7FA5EEED4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3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1DBC9-08DF-4E81-A50E-6E5A22CEF23F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55738-2C4E-41EE-91F4-7FA5EEED4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43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120" y="71120"/>
            <a:ext cx="12070080" cy="6766560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17" y="579068"/>
            <a:ext cx="5222135" cy="473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cs typeface="Times New Roman" panose="02020603050405020304" pitchFamily="18" charset="0"/>
              </a:rPr>
              <a:t>Seneca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cs typeface="Times New Roman" panose="02020603050405020304" pitchFamily="18" charset="0"/>
              </a:rPr>
              <a:t> &amp; Cayuga Road Drainage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Assessment</a:t>
            </a:r>
            <a:r>
              <a:rPr lang="en-US" sz="28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Project: Phase I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i="1" dirty="0">
              <a:solidFill>
                <a:prstClr val="black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Seneca Drainage Results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cs typeface="Times New Roman" panose="02020603050405020304" pitchFamily="18" charset="0"/>
              </a:rPr>
              <a:t> &amp; Beta Outreach Portal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cs typeface="Times New Roman" panose="02020603050405020304" pitchFamily="18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cs typeface="Times New Roman" panose="02020603050405020304" pitchFamily="18" charset="0"/>
              </a:rPr>
              <a:t>Ian Smith</a:t>
            </a:r>
            <a:r>
              <a:rPr lang="en-US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, SWIO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cs typeface="Times New Roman" panose="02020603050405020304" pitchFamily="18" charset="0"/>
              </a:rPr>
              <a:t>8 </a:t>
            </a:r>
            <a:r>
              <a:rPr lang="en-US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May 2026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Seneca Water Quality Symposium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077" y="5707073"/>
            <a:ext cx="930011" cy="92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44D2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AutoShape 2" descr="C:\Users\ISMITH\Pictures\Saved Pictures\keuka_flood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ptos" panose="020B00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2171" y="5707072"/>
            <a:ext cx="853025" cy="9257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53" y="5707072"/>
            <a:ext cx="935937" cy="9257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" r="17994"/>
          <a:stretch/>
        </p:blipFill>
        <p:spPr>
          <a:xfrm>
            <a:off x="5300133" y="174640"/>
            <a:ext cx="6744158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57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200EA-4A18-1482-4272-3ADFB022D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911BCD2-01FD-A52D-BA94-AD89CD95D01D}"/>
              </a:ext>
            </a:extLst>
          </p:cNvPr>
          <p:cNvSpPr/>
          <p:nvPr/>
        </p:nvSpPr>
        <p:spPr>
          <a:xfrm>
            <a:off x="71120" y="71120"/>
            <a:ext cx="12070080" cy="6766560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E7178E-74F2-4496-EED9-486DAB04363F}"/>
              </a:ext>
            </a:extLst>
          </p:cNvPr>
          <p:cNvSpPr txBox="1"/>
          <p:nvPr/>
        </p:nvSpPr>
        <p:spPr>
          <a:xfrm>
            <a:off x="278015" y="424638"/>
            <a:ext cx="11656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cs typeface="Times New Roman" panose="02020603050405020304" pitchFamily="18" charset="0"/>
              </a:rPr>
              <a:t>Information Portal and</a:t>
            </a:r>
            <a:r>
              <a:rPr lang="en-US" sz="2800" b="1" u="sng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Maintenance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462D3D-83BE-E456-89C2-DCCF576707A6}"/>
              </a:ext>
            </a:extLst>
          </p:cNvPr>
          <p:cNvSpPr txBox="1"/>
          <p:nvPr/>
        </p:nvSpPr>
        <p:spPr>
          <a:xfrm>
            <a:off x="2444817" y="11440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697F8C-A9B9-A396-9E2F-999941FE27C9}"/>
              </a:ext>
            </a:extLst>
          </p:cNvPr>
          <p:cNvSpPr txBox="1"/>
          <p:nvPr/>
        </p:nvSpPr>
        <p:spPr>
          <a:xfrm>
            <a:off x="466278" y="1239821"/>
            <a:ext cx="10471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FD4313-DFD9-FF6D-0863-E28B5FCE8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079" y="1710427"/>
            <a:ext cx="6732283" cy="343714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4BA11F8-7C48-4D05-7E14-A22F34BE4E47}"/>
              </a:ext>
            </a:extLst>
          </p:cNvPr>
          <p:cNvSpPr/>
          <p:nvPr/>
        </p:nvSpPr>
        <p:spPr>
          <a:xfrm>
            <a:off x="278016" y="1608430"/>
            <a:ext cx="36412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endParaRPr lang="en-US" sz="2400" dirty="0">
              <a:solidFill>
                <a:prstClr val="black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What info to share?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endParaRPr lang="en-US" sz="1600" dirty="0">
              <a:solidFill>
                <a:prstClr val="black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General interface/display thoughts?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endParaRPr lang="en-US" sz="1600" dirty="0">
              <a:solidFill>
                <a:prstClr val="black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How do we keep information up to date? Anyone use ESRI’s new Quick Capture App? 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endParaRPr lang="en-US" sz="1600" dirty="0">
              <a:solidFill>
                <a:prstClr val="black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endParaRPr lang="en-US" sz="2400" dirty="0">
              <a:solidFill>
                <a:prstClr val="black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defRPr/>
            </a:pPr>
            <a:endParaRPr lang="en-US" sz="2400" dirty="0">
              <a:solidFill>
                <a:prstClr val="black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IS Data Collection App &amp; Field Data Capture | ArcGIS QuickCapture">
            <a:extLst>
              <a:ext uri="{FF2B5EF4-FFF2-40B4-BE49-F238E27FC236}">
                <a16:creationId xmlns:a16="http://schemas.microsoft.com/office/drawing/2014/main" id="{FF888B1A-B351-5E0B-1C46-382108A2D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464" y="4228077"/>
            <a:ext cx="2554705" cy="170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385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120" y="71120"/>
            <a:ext cx="12070080" cy="6766560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015" y="424638"/>
            <a:ext cx="11656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u="sng" noProof="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Acknowledgements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4817" y="18817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pic>
        <p:nvPicPr>
          <p:cNvPr id="8" name="Picture 2" descr="DOS_Logo_HighRes_20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311" y="1516987"/>
            <a:ext cx="4174560" cy="1109792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44D2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1341" y="1604717"/>
            <a:ext cx="5185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This presentation was prepared with funding provided by the New York State Department of State under Title 11 of the Environmental Protection Fund.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310" y="3643340"/>
            <a:ext cx="8521700" cy="227651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0869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120" y="71120"/>
            <a:ext cx="12070080" cy="6766560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015" y="424638"/>
            <a:ext cx="11656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u="sng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Project Outcomes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4817" y="11440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278" y="1239821"/>
            <a:ext cx="10471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263" y="686248"/>
            <a:ext cx="561595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1" indent="-4572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Implementation (Phase II)</a:t>
            </a:r>
          </a:p>
          <a:p>
            <a:pPr marL="1257300" lvl="2" indent="-342900">
              <a:buFont typeface="Courier New" panose="02070309020205020404" pitchFamily="49" charset="0"/>
              <a:buChar char="o"/>
              <a:defRPr/>
            </a:pPr>
            <a:r>
              <a:rPr lang="en-US" sz="12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Prioritize 10-20% worst locations for BMP (Best Management Practice) Implementation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Funding, Design and Permit Efficiency/Accuracy</a:t>
            </a:r>
          </a:p>
          <a:p>
            <a:pPr marL="1257300" lvl="2" indent="-342900">
              <a:buFont typeface="Courier New" panose="02070309020205020404" pitchFamily="49" charset="0"/>
              <a:buChar char="o"/>
              <a:defRPr/>
            </a:pPr>
            <a:r>
              <a:rPr lang="en-US" sz="12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Repository of information to support implementation needs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lang="en-US" sz="2400" dirty="0">
              <a:solidFill>
                <a:prstClr val="black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Secondary Water Quality Improvement Projects</a:t>
            </a:r>
          </a:p>
          <a:p>
            <a:pPr marL="1257300" lvl="2" indent="-342900">
              <a:buFont typeface="Courier New" panose="02070309020205020404" pitchFamily="49" charset="0"/>
              <a:buChar char="o"/>
              <a:defRPr/>
            </a:pPr>
            <a:r>
              <a:rPr lang="en-US" sz="12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Sequestration opportunities</a:t>
            </a:r>
          </a:p>
          <a:p>
            <a:pPr marL="1257300" lvl="2" indent="-342900">
              <a:buFont typeface="Courier New" panose="02070309020205020404" pitchFamily="49" charset="0"/>
              <a:buChar char="o"/>
              <a:defRPr/>
            </a:pPr>
            <a:r>
              <a:rPr lang="en-US" sz="12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Adjacent/Downstream BMPs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6A5F53-3AF1-749A-D8F6-9E476A817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4"/>
          <a:stretch>
            <a:fillRect/>
          </a:stretch>
        </p:blipFill>
        <p:spPr>
          <a:xfrm rot="5400000">
            <a:off x="5238874" y="1424414"/>
            <a:ext cx="4019299" cy="24003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C9D1B3-F5AA-0437-B44E-6A15E8FA3C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78" r="18635" b="8706"/>
          <a:stretch>
            <a:fillRect/>
          </a:stretch>
        </p:blipFill>
        <p:spPr>
          <a:xfrm>
            <a:off x="9094786" y="2624564"/>
            <a:ext cx="2400301" cy="357767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1908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A5BD7-6849-0890-F453-86C0C2B88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66251C8-0BDF-495F-3DD2-AA8896902145}"/>
              </a:ext>
            </a:extLst>
          </p:cNvPr>
          <p:cNvSpPr/>
          <p:nvPr/>
        </p:nvSpPr>
        <p:spPr>
          <a:xfrm>
            <a:off x="71120" y="71120"/>
            <a:ext cx="12070080" cy="6766560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4F0949-9F46-94D5-0C4A-1C36856DBD9F}"/>
              </a:ext>
            </a:extLst>
          </p:cNvPr>
          <p:cNvSpPr txBox="1"/>
          <p:nvPr/>
        </p:nvSpPr>
        <p:spPr>
          <a:xfrm>
            <a:off x="278015" y="424638"/>
            <a:ext cx="11656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u="sng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Project Overview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34F8EC-E1C6-48E4-72C2-A8F714551B56}"/>
              </a:ext>
            </a:extLst>
          </p:cNvPr>
          <p:cNvSpPr txBox="1"/>
          <p:nvPr/>
        </p:nvSpPr>
        <p:spPr>
          <a:xfrm>
            <a:off x="2444817" y="11440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8D8251-241F-B5EF-5274-F24DD14BDDC7}"/>
              </a:ext>
            </a:extLst>
          </p:cNvPr>
          <p:cNvSpPr txBox="1"/>
          <p:nvPr/>
        </p:nvSpPr>
        <p:spPr>
          <a:xfrm>
            <a:off x="466278" y="1239821"/>
            <a:ext cx="10471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07F0E5-1907-A78F-573E-0519CDD90B00}"/>
              </a:ext>
            </a:extLst>
          </p:cNvPr>
          <p:cNvSpPr txBox="1"/>
          <p:nvPr/>
        </p:nvSpPr>
        <p:spPr>
          <a:xfrm>
            <a:off x="37263" y="686248"/>
            <a:ext cx="1115364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1" indent="-4572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Goals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1600" u="sng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Quantifiable prioritization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Basin/Network based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Implementation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Easy long-term updates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9E/TMDL tracking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Outreach</a:t>
            </a:r>
          </a:p>
          <a:p>
            <a:pPr lvl="2">
              <a:defRPr/>
            </a:pPr>
            <a:endParaRPr lang="en-US" sz="1600" dirty="0">
              <a:solidFill>
                <a:prstClr val="black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cs typeface="Times New Roman" panose="02020603050405020304" pitchFamily="18" charset="0"/>
              </a:rPr>
              <a:t>Deliverables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Assessment/Prioritization</a:t>
            </a:r>
            <a:endParaRPr lang="en-US" sz="1600" noProof="0" dirty="0">
              <a:solidFill>
                <a:prstClr val="black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BMP Schedule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Information Portal/Database</a:t>
            </a:r>
          </a:p>
          <a:p>
            <a:pPr lvl="2"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809F16-DE15-BFA8-05BC-D72FAD52DD0B}"/>
              </a:ext>
            </a:extLst>
          </p:cNvPr>
          <p:cNvSpPr txBox="1"/>
          <p:nvPr/>
        </p:nvSpPr>
        <p:spPr>
          <a:xfrm>
            <a:off x="4688840" y="1314346"/>
            <a:ext cx="2834640" cy="378565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marL="857250" marR="0" lvl="1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1400" b="1" strike="sngStrike" noProof="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Drainage Basin 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1400" strike="sngStrike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" strike="sngStrike" dirty="0" err="1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Stormwater</a:t>
            </a:r>
            <a:r>
              <a:rPr lang="en-US" sz="1200" strike="sngStrike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Runoff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1200" strike="sngStrike" noProof="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Phosphorous Loading</a:t>
            </a:r>
          </a:p>
          <a:p>
            <a:pPr lvl="2">
              <a:defRPr/>
            </a:pPr>
            <a:endParaRPr lang="en-US" sz="1400" noProof="0" dirty="0">
              <a:solidFill>
                <a:prstClr val="black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857250" lvl="1" indent="-400050">
              <a:buFont typeface="+mj-lt"/>
              <a:buAutoNum type="romanUcPeriod"/>
              <a:defRPr/>
            </a:pPr>
            <a:r>
              <a:rPr lang="en-US" sz="1400" b="1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Ditch</a:t>
            </a:r>
          </a:p>
          <a:p>
            <a:pPr marL="1314450" lvl="2" indent="-4000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Velocity Control</a:t>
            </a:r>
          </a:p>
          <a:p>
            <a:pPr marL="1314450" lvl="2" indent="-4000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Pollutant Loading</a:t>
            </a:r>
          </a:p>
          <a:p>
            <a:pPr lvl="2">
              <a:defRPr/>
            </a:pPr>
            <a:endParaRPr lang="en-US" sz="1400" dirty="0">
              <a:solidFill>
                <a:prstClr val="black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857250" marR="0" lvl="1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n-US" sz="1400" b="1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Culvert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Condition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Impact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857250" marR="0" lvl="1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4"/>
              <a:tabLst/>
              <a:defRPr/>
            </a:pPr>
            <a:r>
              <a:rPr lang="en-US" sz="1400" b="1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Weighting Factor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A54BFFA-20A0-C950-FA32-78FB771C62E6}"/>
              </a:ext>
            </a:extLst>
          </p:cNvPr>
          <p:cNvCxnSpPr>
            <a:cxnSpLocks/>
          </p:cNvCxnSpPr>
          <p:nvPr/>
        </p:nvCxnSpPr>
        <p:spPr>
          <a:xfrm>
            <a:off x="3693814" y="1655319"/>
            <a:ext cx="786087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941BAA3D-06EE-06C6-3488-D98757C73E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789" r="25003"/>
          <a:stretch>
            <a:fillRect/>
          </a:stretch>
        </p:blipFill>
        <p:spPr>
          <a:xfrm>
            <a:off x="8130351" y="1041148"/>
            <a:ext cx="3360330" cy="477570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3657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120" y="71120"/>
            <a:ext cx="12070080" cy="6766560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015" y="424638"/>
            <a:ext cx="11656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cs typeface="Times New Roman" panose="02020603050405020304" pitchFamily="18" charset="0"/>
              </a:rPr>
              <a:t>Ditch Data &amp; Quantification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44817" y="11440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278" y="1239821"/>
            <a:ext cx="10471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263" y="686248"/>
            <a:ext cx="1115364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Pollutant Load (2x)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Universal Soil Loss Equation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Parameters</a:t>
            </a:r>
          </a:p>
          <a:p>
            <a:pPr lvl="3">
              <a:defRPr/>
            </a:pPr>
            <a:r>
              <a:rPr lang="en-US" sz="1400" i="1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Length (RTK)</a:t>
            </a:r>
          </a:p>
          <a:p>
            <a:pPr lvl="3">
              <a:defRPr/>
            </a:pPr>
            <a:r>
              <a:rPr lang="en-US" sz="1400" i="1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Depth (Direct Measurement)</a:t>
            </a:r>
          </a:p>
          <a:p>
            <a:pPr lvl="3">
              <a:defRPr/>
            </a:pPr>
            <a:r>
              <a:rPr lang="en-US" sz="1400" i="1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Soil Weight (County-wide)</a:t>
            </a:r>
          </a:p>
          <a:p>
            <a:pPr lvl="3">
              <a:defRPr/>
            </a:pPr>
            <a:r>
              <a:rPr lang="en-US" sz="1400" i="1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Lateral Recession Rate (Observational)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prstClr val="black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Velocity Control</a:t>
            </a:r>
            <a:endParaRPr lang="en-US" sz="2400" noProof="0" dirty="0">
              <a:solidFill>
                <a:prstClr val="black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Manning’s Equation: V = 1/</a:t>
            </a:r>
            <a:r>
              <a:rPr lang="en-US" sz="1600" b="1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x R</a:t>
            </a:r>
            <a:r>
              <a:rPr lang="en-US" sz="1600" baseline="300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2/3</a:t>
            </a:r>
            <a:r>
              <a:rPr lang="en-US" sz="16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x s</a:t>
            </a:r>
            <a:r>
              <a:rPr lang="en-US" sz="1600" baseline="300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1/2</a:t>
            </a:r>
            <a:endParaRPr lang="en-US" sz="1600" dirty="0">
              <a:solidFill>
                <a:prstClr val="black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Roughness (n) controllable factor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1600" noProof="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Parameters</a:t>
            </a:r>
          </a:p>
          <a:p>
            <a:pPr lvl="3">
              <a:defRPr/>
            </a:pPr>
            <a:r>
              <a:rPr lang="en-US" sz="1400" i="1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Slope (RTK Calculation)</a:t>
            </a:r>
          </a:p>
          <a:p>
            <a:pPr lvl="3">
              <a:defRPr/>
            </a:pPr>
            <a:r>
              <a:rPr lang="en-US" sz="1400" i="1" noProof="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Roughness (Observational &amp; Necessitated by Slope)</a:t>
            </a:r>
          </a:p>
          <a:p>
            <a:pPr lvl="2">
              <a:defRPr/>
            </a:pPr>
            <a:endParaRPr lang="en-US" sz="1600" noProof="0" dirty="0">
              <a:solidFill>
                <a:prstClr val="black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Metadata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Drainage Basin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Municipality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Jurisdiction/Management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Field Notes (e.g. cleaned, catch basin, etc.)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prstClr val="black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A77B5A-0624-07D1-325C-C2E063AAE5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2" r="8215" b="4121"/>
          <a:stretch/>
        </p:blipFill>
        <p:spPr>
          <a:xfrm>
            <a:off x="6619754" y="3805885"/>
            <a:ext cx="4572000" cy="25313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9E961C-FEB1-6D62-5CC1-6AE250DC62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7" r="34249"/>
          <a:stretch/>
        </p:blipFill>
        <p:spPr>
          <a:xfrm rot="5400000">
            <a:off x="7446027" y="-140869"/>
            <a:ext cx="2917766" cy="457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1134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120" y="71120"/>
            <a:ext cx="12070080" cy="6766560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015" y="424638"/>
            <a:ext cx="11656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u="sng" noProof="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Culvert Data and Quantification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4817" y="11440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278" y="1239821"/>
            <a:ext cx="10471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264" y="686248"/>
            <a:ext cx="7325568" cy="606319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2400" noProof="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Condition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Inlet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1600" noProof="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Outlet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Headwall (as applicable)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1600" noProof="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Good/Average/Bad (</a:t>
            </a:r>
            <a:r>
              <a:rPr lang="en-US" sz="16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en-US" sz="1600" noProof="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-3)</a:t>
            </a:r>
          </a:p>
          <a:p>
            <a:pPr lvl="2">
              <a:defRPr/>
            </a:pPr>
            <a:endParaRPr lang="en-US" sz="1600" noProof="0" dirty="0">
              <a:solidFill>
                <a:prstClr val="black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cs typeface="Times New Roman" panose="02020603050405020304" pitchFamily="18" charset="0"/>
              </a:rPr>
              <a:t>Impact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cs typeface="Times New Roman" panose="02020603050405020304" pitchFamily="18" charset="0"/>
              </a:rPr>
              <a:t>Erosion/Scour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1600" noProof="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Embeddedness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No/Yes</a:t>
            </a:r>
            <a:r>
              <a:rPr kumimoji="0" lang="en-US" sz="16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cs typeface="Times New Roman" panose="02020603050405020304" pitchFamily="18" charset="0"/>
              </a:rPr>
              <a:t> (1 or 2)</a:t>
            </a:r>
            <a:endParaRPr kumimoji="0" lang="en-US" sz="16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lvl="2"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Metadata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Drainage Basin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Municipality, Jurisdiction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Road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Inverts (RTK)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Material, Shape, Size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Field Notes (Erosion, Scour, Plugging)</a:t>
            </a:r>
          </a:p>
          <a:p>
            <a:pPr lvl="2">
              <a:defRPr/>
            </a:pPr>
            <a:endParaRPr lang="en-US" sz="1600" dirty="0">
              <a:solidFill>
                <a:prstClr val="black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lvl="2">
              <a:defRPr/>
            </a:pPr>
            <a:endParaRPr lang="en-US" sz="2400" dirty="0">
              <a:solidFill>
                <a:prstClr val="black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04246" y="1874948"/>
            <a:ext cx="5323841" cy="399288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2744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120" y="71120"/>
            <a:ext cx="12070080" cy="6766560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015" y="424638"/>
            <a:ext cx="11656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u="sng" noProof="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Segment Assessment Results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4817" y="11440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278" y="1239821"/>
            <a:ext cx="10471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F7D36A-1452-5794-8731-0E5F01B6790C}"/>
              </a:ext>
            </a:extLst>
          </p:cNvPr>
          <p:cNvSpPr txBox="1"/>
          <p:nvPr/>
        </p:nvSpPr>
        <p:spPr>
          <a:xfrm>
            <a:off x="37264" y="686248"/>
            <a:ext cx="7325568" cy="495520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2400" noProof="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Ditches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922 segments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Length: 22-6800 ft, 812 avg, 142 mi total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Slope: 0.03-15.2%, 3.1% avg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1600" noProof="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Erosion: 720 </a:t>
            </a:r>
            <a:r>
              <a:rPr lang="en-US" sz="16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stable, 202 eroding (2/3 minor)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1600" noProof="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Velocity Co</a:t>
            </a:r>
            <a:r>
              <a:rPr lang="en-US" sz="1600" dirty="0" err="1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ntrol</a:t>
            </a:r>
            <a:r>
              <a:rPr lang="en-US" sz="16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: 758 n/a, 12 fully, 4 partial, 148 unaddressed</a:t>
            </a:r>
            <a:endParaRPr lang="en-US" sz="1600" noProof="0" dirty="0">
              <a:solidFill>
                <a:prstClr val="black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buFont typeface="Wingdings" panose="05000000000000000000" pitchFamily="2" charset="2"/>
              <a:buChar char="Ø"/>
              <a:defRPr/>
            </a:pPr>
            <a:endParaRPr lang="en-US" sz="1600" noProof="0" dirty="0">
              <a:solidFill>
                <a:prstClr val="black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lvl="2">
              <a:defRPr/>
            </a:pPr>
            <a:endParaRPr lang="en-US" sz="1600" noProof="0" dirty="0">
              <a:solidFill>
                <a:prstClr val="black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cs typeface="Times New Roman" panose="02020603050405020304" pitchFamily="18" charset="0"/>
              </a:rPr>
              <a:t>Culverts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cs typeface="Times New Roman" panose="02020603050405020304" pitchFamily="18" charset="0"/>
              </a:rPr>
              <a:t>395 culverts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Condition:  </a:t>
            </a:r>
            <a:r>
              <a:rPr lang="en-US" sz="1600" b="1" u="sng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27 n/a</a:t>
            </a:r>
            <a:r>
              <a:rPr lang="en-US" sz="16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, 161 “good”, 1 “worst”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1600" noProof="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Impact: 265 embedded, 203 non-erosion/scour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endParaRPr kumimoji="0" lang="en-US" sz="16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lvl="2"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lvl="2">
              <a:defRPr/>
            </a:pPr>
            <a:endParaRPr lang="en-US" sz="1600" dirty="0">
              <a:solidFill>
                <a:prstClr val="black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lvl="2">
              <a:defRPr/>
            </a:pPr>
            <a:endParaRPr lang="en-US" sz="2400" dirty="0">
              <a:solidFill>
                <a:prstClr val="black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9A728B-7462-3585-B0FC-C9903D6FBB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794" y="523220"/>
            <a:ext cx="4566928" cy="59101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725F8F-95C5-67FE-E1E1-BC9ABD69BF7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2511" r="37110"/>
          <a:stretch>
            <a:fillRect/>
          </a:stretch>
        </p:blipFill>
        <p:spPr>
          <a:xfrm rot="5400000">
            <a:off x="2506819" y="3533979"/>
            <a:ext cx="2004537" cy="39580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8549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ADF49-9514-C766-483A-3E38CAAB4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E262E54-961C-7AF6-1A9E-0F14F9EC6F46}"/>
              </a:ext>
            </a:extLst>
          </p:cNvPr>
          <p:cNvSpPr/>
          <p:nvPr/>
        </p:nvSpPr>
        <p:spPr>
          <a:xfrm>
            <a:off x="71120" y="71120"/>
            <a:ext cx="12070080" cy="6766560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A557EE-CB67-E7FE-779E-9BC4A513E661}"/>
              </a:ext>
            </a:extLst>
          </p:cNvPr>
          <p:cNvSpPr txBox="1"/>
          <p:nvPr/>
        </p:nvSpPr>
        <p:spPr>
          <a:xfrm>
            <a:off x="278015" y="424638"/>
            <a:ext cx="11656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u="sng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Basin</a:t>
            </a:r>
            <a:r>
              <a:rPr lang="en-US" sz="2800" b="1" u="sng" noProof="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Assessment Results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12A931-7AAD-7356-D0F3-0F4C6A8A5859}"/>
              </a:ext>
            </a:extLst>
          </p:cNvPr>
          <p:cNvSpPr txBox="1"/>
          <p:nvPr/>
        </p:nvSpPr>
        <p:spPr>
          <a:xfrm>
            <a:off x="2444817" y="11440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F3B3D4-5D84-FF85-EFDB-9E23123573B8}"/>
              </a:ext>
            </a:extLst>
          </p:cNvPr>
          <p:cNvSpPr txBox="1"/>
          <p:nvPr/>
        </p:nvSpPr>
        <p:spPr>
          <a:xfrm>
            <a:off x="466278" y="1239821"/>
            <a:ext cx="10471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A5F40E-5FB1-D0E1-1E96-CFD3E24A07F0}"/>
              </a:ext>
            </a:extLst>
          </p:cNvPr>
          <p:cNvSpPr txBox="1"/>
          <p:nvPr/>
        </p:nvSpPr>
        <p:spPr>
          <a:xfrm>
            <a:off x="37264" y="686248"/>
            <a:ext cx="7325568" cy="655564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2400" noProof="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Ditches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6 Basins in “best” condition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4 “best” from erosion/velocity perspective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General worsening from N to S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Sensitive to E-W roads 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High sample size variance </a:t>
            </a:r>
          </a:p>
          <a:p>
            <a:pPr lvl="3">
              <a:defRPr/>
            </a:pPr>
            <a:r>
              <a:rPr lang="en-US" sz="1200" i="1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Range = 2-121, mean = 26, median = 20</a:t>
            </a:r>
            <a:endParaRPr lang="en-US" sz="1200" i="1" noProof="0" dirty="0">
              <a:solidFill>
                <a:prstClr val="black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lvl="2">
              <a:defRPr/>
            </a:pPr>
            <a:endParaRPr lang="en-US" sz="1600" noProof="0" dirty="0">
              <a:solidFill>
                <a:prstClr val="black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Culverts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3 Basins in “best” condition*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Somewhat sensitive to E-W roads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High sample size variance</a:t>
            </a:r>
          </a:p>
          <a:p>
            <a:pPr lvl="3">
              <a:defRPr/>
            </a:pPr>
            <a:r>
              <a:rPr lang="en-US" sz="1200" i="1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Range = 1-50, mean = 11.3, median = 8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endParaRPr lang="en-US" sz="2400" dirty="0">
              <a:solidFill>
                <a:prstClr val="black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Joint Assessment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No clear trend when weighted equally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No correlation; r = 0.029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Stronger correlation to velocity but still poor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endParaRPr kumimoji="0" lang="en-US" sz="16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lvl="2"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lvl="2">
              <a:defRPr/>
            </a:pPr>
            <a:endParaRPr lang="en-US" sz="1600" dirty="0">
              <a:solidFill>
                <a:prstClr val="black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lvl="2">
              <a:defRPr/>
            </a:pPr>
            <a:endParaRPr lang="en-US" sz="2400" dirty="0">
              <a:solidFill>
                <a:prstClr val="black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A63D44-B0D1-0857-69E6-CA6500CA5F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253" r="37852"/>
          <a:stretch>
            <a:fillRect/>
          </a:stretch>
        </p:blipFill>
        <p:spPr>
          <a:xfrm>
            <a:off x="5335293" y="502920"/>
            <a:ext cx="2036064" cy="58521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93E143-43A2-CFC3-BF1A-46DE0BEB73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2037" r="38067"/>
          <a:stretch>
            <a:fillRect/>
          </a:stretch>
        </p:blipFill>
        <p:spPr>
          <a:xfrm>
            <a:off x="7532200" y="502920"/>
            <a:ext cx="2036064" cy="58521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D3411AC-01D6-26EB-B962-AFB737B682E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5731" r="34293"/>
          <a:stretch>
            <a:fillRect/>
          </a:stretch>
        </p:blipFill>
        <p:spPr>
          <a:xfrm>
            <a:off x="9729107" y="502920"/>
            <a:ext cx="2044355" cy="58521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4575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120" y="71120"/>
            <a:ext cx="12070080" cy="6766560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015" y="424638"/>
            <a:ext cx="11656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u="sng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Assessment Conclusions and Questions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4817" y="11440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278" y="1239821"/>
            <a:ext cx="10471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8015" y="1343660"/>
            <a:ext cx="1117027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endParaRPr lang="en-US" sz="2400" dirty="0">
              <a:solidFill>
                <a:prstClr val="black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East-West roads tend to be associated with worsening conditions; associated with longer lengths and steeper slopes</a:t>
            </a:r>
          </a:p>
          <a:p>
            <a:pPr lvl="1">
              <a:defRPr/>
            </a:pPr>
            <a:r>
              <a:rPr lang="en-US" sz="16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Holistic basin-wide impact of cumulative culvert-ditch network to receiving waters not ultimately determinable without direct quantification. Maybe could get better projection by incorporating density of drainage network but would require redrawing and reanalyzing of basins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endParaRPr lang="en-US" sz="1600" dirty="0">
              <a:solidFill>
                <a:prstClr val="black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Lack of correlation between culverts-ditches suggests limited impact of one on the other. Private and/or isolated stream culverts may be an explanation  </a:t>
            </a:r>
          </a:p>
          <a:p>
            <a:pPr lvl="1">
              <a:defRPr/>
            </a:pPr>
            <a:endParaRPr lang="en-US" sz="1600" dirty="0">
              <a:solidFill>
                <a:prstClr val="black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defRPr/>
            </a:pPr>
            <a:endParaRPr lang="en-US" sz="2400" dirty="0">
              <a:solidFill>
                <a:prstClr val="black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prstClr val="black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How to address culverts with unassessed components?</a:t>
            </a:r>
          </a:p>
          <a:p>
            <a:pPr lvl="1">
              <a:defRPr/>
            </a:pPr>
            <a:endParaRPr lang="en-US" sz="2400" dirty="0">
              <a:solidFill>
                <a:prstClr val="black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endParaRPr lang="en-US" sz="2400" dirty="0">
              <a:solidFill>
                <a:prstClr val="black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095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01E09D57463442805821AB16ACFAFA" ma:contentTypeVersion="2" ma:contentTypeDescription="Create a new document." ma:contentTypeScope="" ma:versionID="14c09ee6c058d07b4c0cca0577dc0e45">
  <xsd:schema xmlns:xsd="http://www.w3.org/2001/XMLSchema" xmlns:xs="http://www.w3.org/2001/XMLSchema" xmlns:p="http://schemas.microsoft.com/office/2006/metadata/properties" xmlns:ns3="76ae8e8d-c475-4e4d-ad04-67a2b2fbbd1a" targetNamespace="http://schemas.microsoft.com/office/2006/metadata/properties" ma:root="true" ma:fieldsID="18e033ab1d5e92654062998640b23be3" ns3:_="">
    <xsd:import namespace="76ae8e8d-c475-4e4d-ad04-67a2b2fbbd1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ae8e8d-c475-4e4d-ad04-67a2b2fbbd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6AA9D5-0882-4761-AD61-D9133D4317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C22128-94BF-41A1-9499-1C61C72A59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ae8e8d-c475-4e4d-ad04-67a2b2fbbd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A5B6964-F77D-4D98-BEA4-C071DEC379AD}">
  <ds:schemaRefs>
    <ds:schemaRef ds:uri="http://schemas.microsoft.com/office/2006/metadata/properties"/>
    <ds:schemaRef ds:uri="76ae8e8d-c475-4e4d-ad04-67a2b2fbbd1a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4205</TotalTime>
  <Words>1037</Words>
  <Application>Microsoft Office PowerPoint</Application>
  <PresentationFormat>Widescreen</PresentationFormat>
  <Paragraphs>192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Hobart and William Smith Colleges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Ian</dc:creator>
  <cp:lastModifiedBy>Smith, Ian</cp:lastModifiedBy>
  <cp:revision>171</cp:revision>
  <dcterms:created xsi:type="dcterms:W3CDTF">2022-08-15T15:39:44Z</dcterms:created>
  <dcterms:modified xsi:type="dcterms:W3CDTF">2026-05-11T15:02:54Z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0x0101005701E09D57463442805821AB16ACFAFA</vt:lpwstr>
  </property>
</Properties>
</file>